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63" r:id="rId2"/>
    <p:sldId id="256" r:id="rId3"/>
    <p:sldId id="270" r:id="rId4"/>
    <p:sldId id="276" r:id="rId5"/>
    <p:sldId id="280" r:id="rId6"/>
    <p:sldId id="281" r:id="rId7"/>
    <p:sldId id="282" r:id="rId8"/>
    <p:sldId id="262" r:id="rId9"/>
    <p:sldId id="283" r:id="rId10"/>
    <p:sldId id="267" r:id="rId11"/>
    <p:sldId id="277" r:id="rId12"/>
    <p:sldId id="274" r:id="rId13"/>
    <p:sldId id="269" r:id="rId14"/>
    <p:sldId id="268" r:id="rId15"/>
    <p:sldId id="284" r:id="rId16"/>
    <p:sldId id="273" r:id="rId17"/>
  </p:sldIdLst>
  <p:sldSz cx="12192000" cy="6858000"/>
  <p:notesSz cx="6888163" cy="1002188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835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835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AD01569A-75DC-4038-8C8C-1B3462E11A7D}" type="datetimeFigureOut">
              <a:rPr lang="fr-FR" smtClean="0"/>
              <a:t>08/04/2025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8817" y="4823034"/>
            <a:ext cx="5510530" cy="3946118"/>
          </a:xfrm>
          <a:prstGeom prst="rect">
            <a:avLst/>
          </a:prstGeom>
        </p:spPr>
        <p:txBody>
          <a:bodyPr vert="horz" lIns="96625" tIns="48312" rIns="96625" bIns="48312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4871" cy="50283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01698" y="9519055"/>
            <a:ext cx="2984871" cy="50283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1A01F2AA-4B4C-43CE-8A3E-8400A3393F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341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FDF7B-FC51-374F-A046-F3D0753527C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F5054E-9937-062E-3113-D4EEDEA198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6F3720-8B61-3693-9BC8-26E877FD349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E615EF-EE7B-488D-B6D0-4FC6EE39B257}" type="datetime1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748C7B-D668-A632-90C7-F8F6182132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Atelier N°7 PanOpto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DF81A6-5379-65F7-D3EC-1DB464BCA02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08B8E3-F622-4D26-A4D3-ADE0D17C5A9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270448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BB104D-1D3F-58E3-337A-DA4C229C70D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28D66D4-5CA3-F306-D09F-67C57940CEC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89ECE2-EA31-32D1-06AC-4C0687913C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7046DD9-2526-43FC-9BFC-FFD5FFC5031C}" type="datetime1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6ECED5-D491-3207-05D6-49E6273B6D1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Atelier N°7 PanOpto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DA5E79-75C5-DF4B-3C9A-829DF8B131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B1EC00-19FB-4B6A-B9B7-18361B8F2F5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971916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501BF64-0319-EE63-2968-3A85CEF1CC3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1D7032D-2B1E-230E-7D83-8DAAAB1D2C9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8B6A96-CF20-3C28-84F1-FDA7A1DB58A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C12DDE-F523-4770-B154-E9EC3191FF91}" type="datetime1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0FF97C-409C-9976-BEBA-0CC600A15F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Atelier N°7 PanOpto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EB5F5A-1F8C-0385-97BC-F8642F602CE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6FD073-913A-47F5-90E6-D3D6BCFBC06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456524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42419B-1D6E-042F-350F-0314B25C7A9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9DD74C-1FB3-4C82-FDF3-D0E673E66B0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DDFB39-30A1-7DA9-519F-003BB20A03B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04E215-452B-491B-8FA8-A821D13895E1}" type="datetime1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ED3D49-4DC8-E11B-C6DA-44D714EC433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Atelier N°7 PanOpto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7EE7E1-E0A4-2048-2EF5-7CB3317F300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4736F0-A7F6-4D51-8B9A-7F73CE82FB1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005381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214E27-1005-71EF-30E5-A226145767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4071DF-5753-7985-39DC-F4A9A23D1C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3342D5-21F6-994E-A29C-E545E1CB33F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B1C0CCF-2C81-4D18-9479-1A41EFD65888}" type="datetime1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39F860-1AB6-91FF-2A3F-AC78D7A4F0D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Atelier N°7 PanOpto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008D9F-A8B1-AB6F-08C5-D50EA73BB05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394A80-2025-4316-9C7A-3F1BA192EB8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3300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37D5EB-3855-5585-81B6-954A09ECD8C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81769-4F95-36A8-DA7A-445CE2BB67B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1C44BB4-F8D9-6497-C91E-FCFC2444069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A98A47F-52DE-DA2E-7065-1B68BEF1AD6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DC09A9-2669-4765-A4B3-5B83A9425E5D}" type="datetime1">
              <a:rPr lang="fr-FR" smtClean="0"/>
              <a:t>08/04/2025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9AFDEF-BC59-1695-E97E-AEE078FD354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Atelier N°7 PanOpto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957D18-531D-5F4B-F526-6B1E2FEB4F1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7640E5-5282-4D7F-87E8-6E47703620B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03897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9745E8-4635-0463-AF84-0825B525C0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165139-9C3D-3D64-291E-D92212728D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327C90E-E2E5-49F6-37A3-F96A563AA6C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C61DAF0-1ED4-5B62-54B8-172CEB3EFF6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927D697-B397-5784-5EE5-5ABCB9BD93AE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E734C4D-E0EE-67F7-C48A-FD8DF568AC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E972D0-B4A9-4A62-9B9A-EBFE2098D9B5}" type="datetime1">
              <a:rPr lang="fr-FR" smtClean="0"/>
              <a:t>08/04/2025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C7DCC3F-90C2-2687-F58B-2FABBCE9A0A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Atelier N°7 PanOpto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B598D8D-C9B1-1DBA-AC16-291F3C9D33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C15535-3D1B-49B4-BCFC-98B10E29323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19303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FF046E-7D67-C733-73D9-3ED07227F0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7250556-E65C-C5C2-87AE-D9FFE86AF54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7F06C4-0930-4BC8-898D-EA798CBF43F0}" type="datetime1">
              <a:rPr lang="fr-FR" smtClean="0"/>
              <a:t>08/04/2025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63C9A60-449F-30E3-0393-4AF8E373E45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Atelier N°7 PanOpto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72BF95-A9F3-1EFF-DC36-583C59ED395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7D4371-B151-49BD-BF8A-F49E9475455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93875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BB5D513-B66C-DC13-7C4D-2B9C6D4B3F6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8F2AD31-A823-47EA-A450-696D87C08DE4}" type="datetime1">
              <a:rPr lang="fr-FR" smtClean="0"/>
              <a:t>08/04/2025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160D9B5-45E1-DD59-0899-2CE6C4CABF1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Atelier N°7 PanOpto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9EAE9F-73D0-0B5A-F763-2413162BAC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95177D-ED57-4E70-BAEE-46FE64F2891D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476091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2225DA-08BD-2687-17F3-454E20A5D8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5334D0-9656-2511-057B-D748CFBBC0F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385A6D-586C-133B-7F30-C9B0705090C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9EB997-0C66-714B-1BAB-CB1C428D0B5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2EA215-A919-4583-A209-5886DEEA90B8}" type="datetime1">
              <a:rPr lang="fr-FR" smtClean="0"/>
              <a:t>08/04/2025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714300E-E669-C29D-D06F-EC740BBC0AF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Atelier N°7 PanOpto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D0C369-C068-18D0-7FFB-E752A7145B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9DAEC7-4923-4DDF-9DC0-DED51D4D358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2400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200A29-88A9-5846-14BE-4CA4A3626B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027F5A3-94F0-0424-4140-6B0753B6ED7C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C5E491F-4119-4607-415B-B262168108E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250D1D-118C-C302-4D2D-F19497F005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9B8967-8FA2-4B8D-970A-D37D5697B33B}" type="datetime1">
              <a:rPr lang="fr-FR" smtClean="0"/>
              <a:t>08/04/2025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043483-E728-759B-3E37-05214AA116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Atelier N°7 PanOpto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3CF76E7-506D-09A4-FD45-65F6AE58A4E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81ABD3-C99F-4726-AB49-3CABE848D70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30595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4737034-47B8-605E-06C6-CC0F4D0BE5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4DF2D5-66F3-20BD-9141-0E9DCA64B9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6AEC2D-63B2-ACB7-A7A2-90B81435307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B180AB6-0C95-4B1A-998D-C1A13B703130}" type="datetime1">
              <a:rPr lang="fr-FR" smtClean="0"/>
              <a:t>08/04/2025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1F8F4A-15ED-2B16-22FE-F556BDE96FE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r>
              <a:rPr lang="fr-FR"/>
              <a:t>Atelier N°7 PanOpto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2FEE32-8EAD-7BA1-9EE9-BF459881A7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4C66FF18-1E71-49A6-808E-62424E33F4C7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hd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A0092-9B13-9EE4-FC6B-8A4D127DF8C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-1005693"/>
            <a:ext cx="9144000" cy="2387598"/>
          </a:xfrm>
        </p:spPr>
        <p:txBody>
          <a:bodyPr/>
          <a:lstStyle/>
          <a:p>
            <a:pPr lvl="0"/>
            <a:r>
              <a:rPr lang="fr-FR">
                <a:latin typeface="Tahoma" pitchFamily="34"/>
                <a:ea typeface="Tahoma" pitchFamily="34"/>
                <a:cs typeface="Tahoma" pitchFamily="34"/>
              </a:rPr>
              <a:t>Atelier Raspi</a:t>
            </a: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597C92E6-6492-B8A3-0811-EFE1DBDD0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94" y="3185806"/>
            <a:ext cx="721324" cy="8603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13">
            <a:extLst>
              <a:ext uri="{FF2B5EF4-FFF2-40B4-BE49-F238E27FC236}">
                <a16:creationId xmlns:a16="http://schemas.microsoft.com/office/drawing/2014/main" id="{CEF9029F-5A11-BDE3-1355-625438F6C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03" y="676729"/>
            <a:ext cx="1300633" cy="1300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B6F9BB95-4EC8-7DE3-CC87-C6331AD7C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006" y="2604540"/>
            <a:ext cx="3289334" cy="320563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D8A553B5-E736-F1E2-3442-86607513A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54" y="4257062"/>
            <a:ext cx="970516" cy="9882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13">
            <a:extLst>
              <a:ext uri="{FF2B5EF4-FFF2-40B4-BE49-F238E27FC236}">
                <a16:creationId xmlns:a16="http://schemas.microsoft.com/office/drawing/2014/main" id="{1E79916F-D36B-2C3D-FA02-A46DC92D2366}"/>
              </a:ext>
            </a:extLst>
          </p:cNvPr>
          <p:cNvSpPr txBox="1"/>
          <p:nvPr/>
        </p:nvSpPr>
        <p:spPr>
          <a:xfrm>
            <a:off x="260338" y="6385959"/>
            <a:ext cx="1193166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L’atelier a pour valeurs, le partage, l’aide, la formation, le faire et construire ensemble à partir de l’expérience des participants</a:t>
            </a:r>
          </a:p>
        </p:txBody>
      </p:sp>
      <p:sp>
        <p:nvSpPr>
          <p:cNvPr id="8" name="ZoneTexte 14">
            <a:extLst>
              <a:ext uri="{FF2B5EF4-FFF2-40B4-BE49-F238E27FC236}">
                <a16:creationId xmlns:a16="http://schemas.microsoft.com/office/drawing/2014/main" id="{B3A132A5-01FC-7B64-38E2-2E917786D3C0}"/>
              </a:ext>
            </a:extLst>
          </p:cNvPr>
          <p:cNvSpPr txBox="1"/>
          <p:nvPr/>
        </p:nvSpPr>
        <p:spPr>
          <a:xfrm>
            <a:off x="1900799" y="3706401"/>
            <a:ext cx="237519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Logo du Raspberry Pico</a:t>
            </a:r>
          </a:p>
        </p:txBody>
      </p:sp>
      <p:sp>
        <p:nvSpPr>
          <p:cNvPr id="9" name="ZoneTexte 15">
            <a:extLst>
              <a:ext uri="{FF2B5EF4-FFF2-40B4-BE49-F238E27FC236}">
                <a16:creationId xmlns:a16="http://schemas.microsoft.com/office/drawing/2014/main" id="{6A714171-0A04-7BB2-98E9-8C46D9447EA8}"/>
              </a:ext>
            </a:extLst>
          </p:cNvPr>
          <p:cNvSpPr txBox="1"/>
          <p:nvPr/>
        </p:nvSpPr>
        <p:spPr>
          <a:xfrm>
            <a:off x="1900799" y="4770854"/>
            <a:ext cx="219681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Logo du MicroPython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44A159A5-7414-2044-86FD-F66D6D007295}"/>
              </a:ext>
            </a:extLst>
          </p:cNvPr>
          <p:cNvSpPr txBox="1"/>
          <p:nvPr/>
        </p:nvSpPr>
        <p:spPr>
          <a:xfrm>
            <a:off x="779654" y="1278980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Atelier N°</a:t>
            </a: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7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Le </a:t>
            </a:r>
            <a:r>
              <a:rPr lang="fr-FR" sz="44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 Light"/>
              </a:rPr>
              <a:t>PanOpto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, servo-moteur</a:t>
            </a:r>
            <a:r>
              <a:rPr lang="fr-FR" sz="4400" dirty="0">
                <a:solidFill>
                  <a:srgbClr val="000000"/>
                </a:solidFill>
                <a:latin typeface="Calibri Light"/>
              </a:rPr>
              <a:t> et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l’</a:t>
            </a:r>
            <a:r>
              <a:rPr lang="fr-FR" sz="44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 Light"/>
              </a:rPr>
              <a:t>opto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-interrupteur IR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BB28C3-2C9F-12EC-3EE6-F12914015FEA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A7E9 </a:t>
            </a:r>
            <a:r>
              <a:rPr lang="fr-FR" sz="4400" b="0" i="0" u="none" strike="noStrike" kern="1200" cap="none" spc="0" baseline="0" dirty="0">
                <a:solidFill>
                  <a:srgbClr val="0070C0"/>
                </a:solidFill>
                <a:uFillTx/>
                <a:latin typeface="Calibri Light"/>
              </a:rPr>
              <a:t>Les fonctions du module PWM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C879C33B-815B-1F9A-8F8F-5C4146D1929F}"/>
              </a:ext>
            </a:extLst>
          </p:cNvPr>
          <p:cNvSpPr txBox="1"/>
          <p:nvPr/>
        </p:nvSpPr>
        <p:spPr>
          <a:xfrm>
            <a:off x="838203" y="1186936"/>
            <a:ext cx="10679542" cy="3970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Fonctions utilisées: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servoPinPan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= PWM(Pin(16))           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servoPinPan est un objet, initialise le Pin GPIO 16 en sortie PWM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servoPinPan.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freq(50)</a:t>
            </a: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                           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#</a:t>
            </a: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Initialise la fréquence des signaux carrés à 50Hz soit 20ms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servoPinPan</a:t>
            </a: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.duty_u16(int(newDuty))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 # duty_u16 est le rapport cyclique entre le temps du signal carré haut sur sa période, new duty est une variable, le max est à 65535.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servoPinPan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.deinit()                            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 réinitialise le PWM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servoX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.duty_ns(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pulseDX)  #commande le rapport cyclique du PWM en nanosecondes suivant la variable  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pulseDX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de l’objet 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servoX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C0C63CA-4A06-259E-E8F4-A41587344529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fr-FR"/>
              <a:t>Atelier N°7 PanOpto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A0423F-70AC-89CE-7D3A-4EB2389BE90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795177D-ED57-4E70-BAEE-46FE64F2891D}" type="slidenum">
              <a:rPr lang="fr-FR" smtClean="0"/>
              <a:t>10</a:t>
            </a:fld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A9B1CB-32A8-A382-B5D2-17986043A822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A7E10 </a:t>
            </a:r>
            <a:r>
              <a:rPr lang="fr-FR" sz="3600" b="0" i="0" u="none" strike="noStrike" kern="1200" cap="none" spc="0" baseline="0" dirty="0">
                <a:solidFill>
                  <a:srgbClr val="4472C4"/>
                </a:solidFill>
                <a:uFillTx/>
                <a:latin typeface="Calibri Light"/>
              </a:rPr>
              <a:t>Les fonctions du module time</a:t>
            </a:r>
            <a:endParaRPr lang="fr-FR" sz="3600" b="0" i="0" u="none" strike="noStrike" kern="1200" cap="none" spc="0" baseline="0" dirty="0">
              <a:solidFill>
                <a:srgbClr val="4472C4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FAA4D9E-5A80-C60B-2DDD-73A03F448771}"/>
              </a:ext>
            </a:extLst>
          </p:cNvPr>
          <p:cNvSpPr txBox="1"/>
          <p:nvPr/>
        </p:nvSpPr>
        <p:spPr>
          <a:xfrm>
            <a:off x="812801" y="1422404"/>
            <a:ext cx="6615912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t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ime.ticks_ms()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-&gt; donne le temps présent en ms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time.ticks_diff(ticks1, ticks2)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donne la différence entre ticks1 et 2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64998F-1ADB-14DD-21CF-695D44418F25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fr-FR"/>
              <a:t>Atelier N°7 PanOpto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2F6E9B-32DB-1292-18D8-AE6CFB90EE2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795177D-ED57-4E70-BAEE-46FE64F2891D}" type="slidenum">
              <a:rPr lang="fr-FR" smtClean="0"/>
              <a:t>11</a:t>
            </a:fld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C42285-6BFB-10B4-9AB0-55A0D8267029}"/>
              </a:ext>
            </a:extLst>
          </p:cNvPr>
          <p:cNvSpPr txBox="1"/>
          <p:nvPr/>
        </p:nvSpPr>
        <p:spPr>
          <a:xfrm>
            <a:off x="838203" y="365129"/>
            <a:ext cx="10515600" cy="645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A7E11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4400" b="0" i="0" u="none" strike="noStrike" kern="1200" cap="none" spc="0" baseline="0" dirty="0">
                <a:solidFill>
                  <a:srgbClr val="7030A0"/>
                </a:solidFill>
                <a:uFillTx/>
                <a:latin typeface="Calibri Light"/>
              </a:rPr>
              <a:t>Glossaire informatique1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C2F980E-4512-7ABD-6773-B3CACC0206FD}"/>
              </a:ext>
            </a:extLst>
          </p:cNvPr>
          <p:cNvSpPr txBox="1"/>
          <p:nvPr/>
        </p:nvSpPr>
        <p:spPr>
          <a:xfrm>
            <a:off x="719824" y="1087212"/>
            <a:ext cx="11010445" cy="618630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Instruction du langage :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ne nécessite pas d’importer de module pour les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utiliser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print(‘Bonjour’)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affiche Bonjour sur la console du PC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While test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Boucle tant que test est VRAI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import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: pour importer des modules contenant des fonctions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import time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permet d’appeler les fonctions relatives au temps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	time.sleep( x ) :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arrête l’exécution du programme pendant x secondes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import machine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: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module contenant les fonctions permettant d’agir sur les périphériques du pi pico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from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pour simplifier l’écriture on importe certaines fonctions directement dans une variable à l’aide de « from »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from machine import Pin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permet d’accéder à la fonction Pin du module machine uniquement.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	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ma_led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_verte = Pin( n, Pin.OUT )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permet d’indiquer comment on souhaite utiliser un GPIO, 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		ici on a configuré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le p I/O N° n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en sortie tout ou rien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	ma_led_verte.Toggle()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inverse l’état de l’I/O associé à la variable. 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		Ici l’IO n passera de l’état haut (+3.3v) à l’état bas (0v) ou inversement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: En début de ligne permet d’écrire un commentaire, ce qui est écrit n’est pas une instruction et donc n’est pas pris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en compte par le programme.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Variable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A=A+1 -&gt;Nouvelle valeur = ancienne valeur+1 , peut s’écrire A+=1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print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(‘’ texte ’’, A), 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input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(‘’texte’’, B)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Opérateurs: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+,-,*,/,%,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      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Données: int(), float(), str(), bool()=True or False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313F9714-E04D-56F5-FE7F-14123E7EC2C2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C2B06A3-4CAC-458E-B2F2-F1F2ED62ABCA}" type="slidenum">
              <a:rPr/>
              <a:t>12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8">
            <a:extLst>
              <a:ext uri="{FF2B5EF4-FFF2-40B4-BE49-F238E27FC236}">
                <a16:creationId xmlns:a16="http://schemas.microsoft.com/office/drawing/2014/main" id="{1CC65770-372B-2281-DE61-BA1D6C7674CC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C5CC449-CA62-4452-B34B-F0406D31D794}" type="slidenum">
              <a:rPr/>
              <a:t>12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6" name="Espace réservé de la date 9">
            <a:extLst>
              <a:ext uri="{FF2B5EF4-FFF2-40B4-BE49-F238E27FC236}">
                <a16:creationId xmlns:a16="http://schemas.microsoft.com/office/drawing/2014/main" id="{B036E1B5-0964-B825-4A99-6017ADED8F22}"/>
              </a:ext>
            </a:extLst>
          </p:cNvPr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06/11/2023</a:t>
            </a:r>
          </a:p>
        </p:txBody>
      </p:sp>
      <p:sp>
        <p:nvSpPr>
          <p:cNvPr id="7" name="Espace réservé du pied de page 10">
            <a:extLst>
              <a:ext uri="{FF2B5EF4-FFF2-40B4-BE49-F238E27FC236}">
                <a16:creationId xmlns:a16="http://schemas.microsoft.com/office/drawing/2014/main" id="{9E38DF72-6D29-C6CD-9936-504C23A0F1C0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Atelier Raspi N°2 Novembre 2023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AAA7C5A-B9F4-3654-EB00-6EC94FAB94BC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fr-FR"/>
              <a:t>Atelier N°7 PanOpto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0007441-CF02-43D3-765F-7EC25E7C43D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795177D-ED57-4E70-BAEE-46FE64F2891D}" type="slidenum">
              <a:rPr lang="fr-FR" smtClean="0"/>
              <a:t>12</a:t>
            </a:fld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B33697-659B-EF3C-DB28-B7FCFD827960}"/>
              </a:ext>
            </a:extLst>
          </p:cNvPr>
          <p:cNvSpPr txBox="1"/>
          <p:nvPr/>
        </p:nvSpPr>
        <p:spPr>
          <a:xfrm>
            <a:off x="838203" y="365129"/>
            <a:ext cx="10515600" cy="645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A7E12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4400" b="0" i="0" u="none" strike="noStrike" kern="1200" cap="none" spc="0" baseline="0" dirty="0">
                <a:solidFill>
                  <a:srgbClr val="7030A0"/>
                </a:solidFill>
                <a:uFillTx/>
                <a:latin typeface="Calibri Light"/>
              </a:rPr>
              <a:t>Glossaire informatique</a:t>
            </a:r>
            <a:r>
              <a:rPr lang="fr-FR" sz="4400" b="0" i="0" u="none" strike="noStrike" kern="0" cap="none" spc="0" baseline="0" dirty="0">
                <a:solidFill>
                  <a:srgbClr val="7030A0"/>
                </a:solidFill>
                <a:uFillTx/>
                <a:latin typeface="Calibri Light"/>
              </a:rPr>
              <a:t>2</a:t>
            </a:r>
            <a:endParaRPr lang="fr-FR" sz="4400" b="0" i="0" u="none" strike="noStrike" kern="1200" cap="none" spc="0" baseline="0" dirty="0">
              <a:solidFill>
                <a:srgbClr val="7030A0"/>
              </a:solidFill>
              <a:uFillTx/>
              <a:latin typeface="Calibri Ligh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CF474ED-A888-47F6-879B-8BC76162A3FF}"/>
              </a:ext>
            </a:extLst>
          </p:cNvPr>
          <p:cNvSpPr txBox="1"/>
          <p:nvPr/>
        </p:nvSpPr>
        <p:spPr>
          <a:xfrm>
            <a:off x="838203" y="1210052"/>
            <a:ext cx="7815084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Liste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-&gt; Création d’une liste, liste_de_noms =[‘Toto’, ‘Hubert’, ‘Jacques’, ‘Philippe’]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liste_quelconque = ['Toto', 1, 'Philippe', 4,5,6]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print (‘Nombre d’articles dans la liste : ‘, len(liste_quelconque))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for items in liste_quelconque: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print (items)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-&gt; parcours la liste et imprime chaque item de la liste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BA9D986-4230-7953-B1FB-08633205866F}"/>
              </a:ext>
            </a:extLst>
          </p:cNvPr>
          <p:cNvSpPr txBox="1"/>
          <p:nvPr/>
        </p:nvSpPr>
        <p:spPr>
          <a:xfrm>
            <a:off x="838203" y="3154963"/>
            <a:ext cx="7313215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Dictionnaire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liste d’éléments sous la  forme d’une paire key:valeur.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N = {‘voiture’:‘4 roues’, ‘moto’:’2 roues’}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On accède à la valeur d’un key en l’utilisant comme index (clé de recherche):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print(N[‘voiture’])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-&gt; ‘4 roues’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48C2CE6-D24A-E61C-0F30-82A687DEB50A}"/>
              </a:ext>
            </a:extLst>
          </p:cNvPr>
          <p:cNvSpPr txBox="1"/>
          <p:nvPr/>
        </p:nvSpPr>
        <p:spPr>
          <a:xfrm>
            <a:off x="838203" y="4361212"/>
            <a:ext cx="736131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Fonction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def nom_de_ma_fonction(args) 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on peut ensuite l’appeler dans un programme avec: 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nom_de_ma_fonction()</a:t>
            </a: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93A93A29-92CE-C00A-6B75-A071EF0FC8E0}"/>
              </a:ext>
            </a:extLst>
          </p:cNvPr>
          <p:cNvSpPr txBox="1"/>
          <p:nvPr/>
        </p:nvSpPr>
        <p:spPr>
          <a:xfrm>
            <a:off x="838203" y="5007537"/>
            <a:ext cx="7935181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Module-&gt; from machine import Pin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importe la fonction Pin du module machine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P0 = Pin(0, Pin.OUT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) -&gt; on paramètre le GPIO 0 en sortie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P0.value(1)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on lui donne la valeur 1 ou état « haut »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995FD79-54DF-34B9-C722-2A25F1AA6F73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fr-FR"/>
              <a:t>Atelier N°7 PanOpto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B745891-31B2-AD3B-DFB5-935678A264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795177D-ED57-4E70-BAEE-46FE64F2891D}" type="slidenum">
              <a:rPr lang="fr-FR" smtClean="0"/>
              <a:t>13</a:t>
            </a:fld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9C5037-49A8-A777-6342-7CF33C1BE266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A7E1</a:t>
            </a:r>
            <a:r>
              <a:rPr lang="fr-FR" sz="4400" kern="0" dirty="0">
                <a:solidFill>
                  <a:srgbClr val="000000"/>
                </a:solidFill>
                <a:latin typeface="Calibri Light"/>
              </a:rPr>
              <a:t>3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3600" b="0" i="0" u="none" strike="noStrike" kern="1200" cap="none" spc="0" baseline="0" dirty="0">
                <a:solidFill>
                  <a:srgbClr val="7030A0"/>
                </a:solidFill>
                <a:uFillTx/>
                <a:latin typeface="Calibri Light"/>
              </a:rPr>
              <a:t>Glossaire informatique </a:t>
            </a:r>
            <a:r>
              <a:rPr lang="fr-FR" sz="3600" b="0" i="0" u="none" strike="noStrike" kern="0" cap="none" spc="0" baseline="0" dirty="0">
                <a:solidFill>
                  <a:srgbClr val="7030A0"/>
                </a:solidFill>
                <a:uFillTx/>
                <a:latin typeface="Calibri Light"/>
              </a:rPr>
              <a:t>3</a:t>
            </a:r>
            <a:endParaRPr lang="fr-FR" sz="3600" b="0" i="0" u="none" strike="noStrike" kern="1200" cap="none" spc="0" baseline="0" dirty="0">
              <a:solidFill>
                <a:srgbClr val="4472C4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84CC87C-9D34-AB4A-419B-35CFB2BC8F93}"/>
              </a:ext>
            </a:extLst>
          </p:cNvPr>
          <p:cNvSpPr txBox="1"/>
          <p:nvPr/>
        </p:nvSpPr>
        <p:spPr>
          <a:xfrm>
            <a:off x="738917" y="1228432"/>
            <a:ext cx="10408679" cy="563231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Boucles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for degree in range(0,180,1):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XXXXX		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la variable degree vat varier de 0 à 180 avec un pas de 1, pour chaque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		valeur de cette variable, XXXX sera exécuté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global ma_variable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-&gt; permet d’avoir accès à ma_variable du programme principal dans la def d’une fonction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ef ma_fonction():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global ma_variable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print( ma_variable)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ma_variable += 2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return ma_variable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Return ma_variable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-&gt; permet de donner au reste du programme la nouvelle valeur de ma_variable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ou d’une nouvelle variable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 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si creée dans la fonction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CA5FFDE-4221-FEFB-4998-56E4BF08ED0B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fr-FR"/>
              <a:t>Atelier N°7 PanOpto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00E875-7B2A-32F7-CC8B-91A6135D75B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795177D-ED57-4E70-BAEE-46FE64F2891D}" type="slidenum">
              <a:rPr lang="fr-FR" smtClean="0"/>
              <a:t>14</a:t>
            </a:fld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E4D17A-6CE4-616D-0B51-6A25EE51B87C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A7E1</a:t>
            </a: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4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3600" b="0" i="0" u="none" strike="noStrike" kern="1200" cap="none" spc="0" baseline="0" dirty="0">
                <a:solidFill>
                  <a:srgbClr val="7030A0"/>
                </a:solidFill>
                <a:uFillTx/>
                <a:latin typeface="Calibri Light"/>
              </a:rPr>
              <a:t>Glossaire informatique 4</a:t>
            </a:r>
            <a:endParaRPr lang="fr-FR" sz="3600" b="0" i="0" u="none" strike="noStrike" kern="1200" cap="none" spc="0" baseline="0" dirty="0">
              <a:solidFill>
                <a:srgbClr val="4472C4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590FAB2-42A1-B598-19B8-344D5E12A87F}"/>
              </a:ext>
            </a:extLst>
          </p:cNvPr>
          <p:cNvSpPr txBox="1"/>
          <p:nvPr/>
        </p:nvSpPr>
        <p:spPr>
          <a:xfrm>
            <a:off x="683491" y="985747"/>
            <a:ext cx="94196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tests:</a:t>
            </a:r>
          </a:p>
          <a:p>
            <a:r>
              <a:rPr lang="fr-FR" b="0" i="0" dirty="0">
                <a:solidFill>
                  <a:srgbClr val="2D3034"/>
                </a:solidFill>
                <a:effectLst/>
                <a:latin typeface="inter"/>
              </a:rPr>
              <a:t> l'instruction </a:t>
            </a:r>
            <a:r>
              <a:rPr lang="fr-FR" b="1" i="0" dirty="0">
                <a:solidFill>
                  <a:srgbClr val="2D3034"/>
                </a:solidFill>
                <a:effectLst/>
                <a:latin typeface="inter"/>
              </a:rPr>
              <a:t>if...</a:t>
            </a:r>
            <a:r>
              <a:rPr lang="fr-FR" b="1" i="0" dirty="0" err="1">
                <a:solidFill>
                  <a:srgbClr val="2D3034"/>
                </a:solidFill>
                <a:effectLst/>
                <a:latin typeface="inter"/>
              </a:rPr>
              <a:t>else</a:t>
            </a:r>
            <a:r>
              <a:rPr lang="fr-FR" b="0" i="0" dirty="0">
                <a:solidFill>
                  <a:srgbClr val="2D3034"/>
                </a:solidFill>
                <a:effectLst/>
                <a:latin typeface="inter"/>
              </a:rPr>
              <a:t> permet d'exécuter un bloc de code en fonction de la véracité d'une condition,</a:t>
            </a:r>
          </a:p>
          <a:p>
            <a:r>
              <a:rPr lang="fr-FR" b="0" i="0" dirty="0">
                <a:solidFill>
                  <a:srgbClr val="2D3034"/>
                </a:solidFill>
                <a:effectLst/>
                <a:latin typeface="inter"/>
              </a:rPr>
              <a:t>où le corps de l'instruction </a:t>
            </a:r>
            <a:r>
              <a:rPr lang="fr-FR" b="1" i="0" dirty="0">
                <a:solidFill>
                  <a:srgbClr val="2D3034"/>
                </a:solidFill>
                <a:effectLst/>
                <a:latin typeface="inter"/>
              </a:rPr>
              <a:t>if</a:t>
            </a:r>
            <a:r>
              <a:rPr lang="fr-FR" b="0" i="0" dirty="0">
                <a:solidFill>
                  <a:srgbClr val="2D3034"/>
                </a:solidFill>
                <a:effectLst/>
                <a:latin typeface="inter"/>
              </a:rPr>
              <a:t> s'exécute si la condition est </a:t>
            </a:r>
            <a:r>
              <a:rPr lang="fr-FR" b="1" i="0" dirty="0">
                <a:solidFill>
                  <a:srgbClr val="2D3034"/>
                </a:solidFill>
                <a:effectLst/>
                <a:latin typeface="inter"/>
              </a:rPr>
              <a:t>vraie</a:t>
            </a:r>
            <a:r>
              <a:rPr lang="fr-FR" b="0" i="0" dirty="0">
                <a:solidFill>
                  <a:srgbClr val="2D3034"/>
                </a:solidFill>
                <a:effectLst/>
                <a:latin typeface="inter"/>
              </a:rPr>
              <a:t>,</a:t>
            </a:r>
          </a:p>
          <a:p>
            <a:r>
              <a:rPr lang="fr-FR" b="0" i="0" dirty="0">
                <a:solidFill>
                  <a:srgbClr val="2D3034"/>
                </a:solidFill>
                <a:effectLst/>
                <a:latin typeface="inter"/>
              </a:rPr>
              <a:t>et le corps de l'instruction </a:t>
            </a:r>
            <a:r>
              <a:rPr lang="fr-FR" b="1" i="0" dirty="0" err="1">
                <a:solidFill>
                  <a:srgbClr val="2D3034"/>
                </a:solidFill>
                <a:effectLst/>
                <a:latin typeface="inter"/>
              </a:rPr>
              <a:t>else</a:t>
            </a:r>
            <a:r>
              <a:rPr lang="fr-FR" b="0" i="0" dirty="0">
                <a:solidFill>
                  <a:srgbClr val="2D3034"/>
                </a:solidFill>
                <a:effectLst/>
                <a:latin typeface="inter"/>
              </a:rPr>
              <a:t> s'exécute si elle est </a:t>
            </a:r>
            <a:r>
              <a:rPr lang="fr-FR" b="1" i="0" dirty="0">
                <a:solidFill>
                  <a:srgbClr val="2D3034"/>
                </a:solidFill>
                <a:effectLst/>
                <a:latin typeface="inter"/>
              </a:rPr>
              <a:t>fausse</a:t>
            </a:r>
            <a:r>
              <a:rPr lang="fr-FR" b="0" i="0" dirty="0">
                <a:solidFill>
                  <a:srgbClr val="2D3034"/>
                </a:solidFill>
                <a:effectLst/>
                <a:latin typeface="inter"/>
              </a:rPr>
              <a:t>,</a:t>
            </a:r>
          </a:p>
          <a:p>
            <a:r>
              <a:rPr lang="fr-FR" b="0" i="0" dirty="0">
                <a:solidFill>
                  <a:srgbClr val="2D3034"/>
                </a:solidFill>
                <a:effectLst/>
                <a:latin typeface="inter"/>
              </a:rPr>
              <a:t>avec une indentation pour définir les blocs de code.</a:t>
            </a:r>
          </a:p>
          <a:p>
            <a:endParaRPr lang="fr-FR" dirty="0"/>
          </a:p>
        </p:txBody>
      </p:sp>
      <p:sp>
        <p:nvSpPr>
          <p:cNvPr id="4" name="Organigramme : Terminateur 3">
            <a:extLst>
              <a:ext uri="{FF2B5EF4-FFF2-40B4-BE49-F238E27FC236}">
                <a16:creationId xmlns:a16="http://schemas.microsoft.com/office/drawing/2014/main" id="{E2616CEC-B8F8-A79E-2087-77C2E5A6C84F}"/>
              </a:ext>
            </a:extLst>
          </p:cNvPr>
          <p:cNvSpPr/>
          <p:nvPr/>
        </p:nvSpPr>
        <p:spPr>
          <a:xfrm>
            <a:off x="1459346" y="3271537"/>
            <a:ext cx="1717963" cy="630195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2D57469-4A14-29E4-8B81-6B3EB7D35C43}"/>
              </a:ext>
            </a:extLst>
          </p:cNvPr>
          <p:cNvCxnSpPr>
            <a:cxnSpLocks/>
          </p:cNvCxnSpPr>
          <p:nvPr/>
        </p:nvCxnSpPr>
        <p:spPr>
          <a:xfrm>
            <a:off x="2244437" y="5693587"/>
            <a:ext cx="0" cy="26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037443A0-648A-D9D0-4319-967012AA9F60}"/>
              </a:ext>
            </a:extLst>
          </p:cNvPr>
          <p:cNvSpPr txBox="1"/>
          <p:nvPr/>
        </p:nvSpPr>
        <p:spPr>
          <a:xfrm>
            <a:off x="380521" y="2563243"/>
            <a:ext cx="4414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Dans la suite des instructions du programme,</a:t>
            </a:r>
          </a:p>
          <a:p>
            <a:pPr algn="ctr"/>
            <a:r>
              <a:rPr lang="fr-FR" dirty="0"/>
              <a:t>On arrive à un test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434C7F4-F744-489C-E7E1-A6618A175A51}"/>
              </a:ext>
            </a:extLst>
          </p:cNvPr>
          <p:cNvSpPr txBox="1"/>
          <p:nvPr/>
        </p:nvSpPr>
        <p:spPr>
          <a:xfrm>
            <a:off x="6650181" y="2531107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D3034"/>
                </a:solidFill>
                <a:latin typeface="inter"/>
              </a:rPr>
              <a:t>Exemple:</a:t>
            </a:r>
          </a:p>
          <a:p>
            <a:r>
              <a:rPr lang="fr-FR" dirty="0">
                <a:solidFill>
                  <a:srgbClr val="2D3034"/>
                </a:solidFill>
                <a:latin typeface="inter"/>
              </a:rPr>
              <a:t>Dans le programme A=2</a:t>
            </a:r>
          </a:p>
          <a:p>
            <a:endParaRPr lang="fr-FR" dirty="0">
              <a:solidFill>
                <a:srgbClr val="2D3034"/>
              </a:solidFill>
              <a:latin typeface="inter"/>
            </a:endParaRPr>
          </a:p>
          <a:p>
            <a:r>
              <a:rPr lang="fr-FR" dirty="0">
                <a:solidFill>
                  <a:srgbClr val="2D3034"/>
                </a:solidFill>
                <a:latin typeface="inter"/>
              </a:rPr>
              <a:t>If A &gt;10:</a:t>
            </a:r>
          </a:p>
          <a:p>
            <a:r>
              <a:rPr lang="fr-FR" dirty="0">
                <a:solidFill>
                  <a:srgbClr val="2D3034"/>
                </a:solidFill>
                <a:latin typeface="inter"/>
              </a:rPr>
              <a:t>	</a:t>
            </a:r>
            <a:r>
              <a:rPr lang="fr-FR" dirty="0" err="1">
                <a:solidFill>
                  <a:srgbClr val="2D3034"/>
                </a:solidFill>
                <a:latin typeface="inter"/>
              </a:rPr>
              <a:t>print</a:t>
            </a:r>
            <a:r>
              <a:rPr lang="fr-FR" dirty="0">
                <a:solidFill>
                  <a:srgbClr val="2D3034"/>
                </a:solidFill>
                <a:latin typeface="inter"/>
              </a:rPr>
              <a:t>(‘A supérieur à 10’)</a:t>
            </a:r>
          </a:p>
          <a:p>
            <a:r>
              <a:rPr lang="fr-FR" dirty="0" err="1">
                <a:solidFill>
                  <a:srgbClr val="2D3034"/>
                </a:solidFill>
                <a:latin typeface="inter"/>
              </a:rPr>
              <a:t>else</a:t>
            </a:r>
            <a:r>
              <a:rPr lang="fr-FR" dirty="0">
                <a:solidFill>
                  <a:srgbClr val="2D3034"/>
                </a:solidFill>
                <a:latin typeface="inter"/>
              </a:rPr>
              <a:t>:</a:t>
            </a:r>
          </a:p>
          <a:p>
            <a:r>
              <a:rPr lang="fr-FR" dirty="0">
                <a:solidFill>
                  <a:srgbClr val="2D3034"/>
                </a:solidFill>
                <a:latin typeface="inter"/>
              </a:rPr>
              <a:t>	</a:t>
            </a:r>
            <a:r>
              <a:rPr lang="fr-FR" dirty="0" err="1">
                <a:solidFill>
                  <a:srgbClr val="2D3034"/>
                </a:solidFill>
                <a:latin typeface="inter"/>
              </a:rPr>
              <a:t>print</a:t>
            </a:r>
            <a:r>
              <a:rPr lang="fr-FR" dirty="0">
                <a:solidFill>
                  <a:srgbClr val="2D3034"/>
                </a:solidFill>
                <a:latin typeface="inter"/>
              </a:rPr>
              <a:t> (‘A inférieur à 10’)</a:t>
            </a:r>
          </a:p>
          <a:p>
            <a:r>
              <a:rPr lang="fr-FR" dirty="0">
                <a:solidFill>
                  <a:srgbClr val="2D3034"/>
                </a:solidFill>
                <a:latin typeface="inter"/>
              </a:rPr>
              <a:t>On continue d’exécuter les instructions	qui suivent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C653944-F484-C78B-2769-EFCCA4A547B7}"/>
              </a:ext>
            </a:extLst>
          </p:cNvPr>
          <p:cNvSpPr txBox="1"/>
          <p:nvPr/>
        </p:nvSpPr>
        <p:spPr>
          <a:xfrm>
            <a:off x="2048990" y="3401798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test</a:t>
            </a:r>
          </a:p>
        </p:txBody>
      </p: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4DBB6877-1CE3-4477-BE48-8AF65AB42F5B}"/>
              </a:ext>
            </a:extLst>
          </p:cNvPr>
          <p:cNvCxnSpPr>
            <a:stCxn id="4" idx="3"/>
          </p:cNvCxnSpPr>
          <p:nvPr/>
        </p:nvCxnSpPr>
        <p:spPr>
          <a:xfrm>
            <a:off x="3177309" y="3586635"/>
            <a:ext cx="480291" cy="9946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18F64AF7-AC72-34A2-F77C-66206BEDAA66}"/>
              </a:ext>
            </a:extLst>
          </p:cNvPr>
          <p:cNvCxnSpPr>
            <a:cxnSpLocks/>
            <a:stCxn id="4" idx="1"/>
            <a:endCxn id="18" idx="0"/>
          </p:cNvCxnSpPr>
          <p:nvPr/>
        </p:nvCxnSpPr>
        <p:spPr>
          <a:xfrm rot="10800000" flipV="1">
            <a:off x="1062182" y="3586634"/>
            <a:ext cx="397164" cy="9946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AE69C709-DC14-3919-FAA0-C4DF1D0D8931}"/>
              </a:ext>
            </a:extLst>
          </p:cNvPr>
          <p:cNvSpPr/>
          <p:nvPr/>
        </p:nvSpPr>
        <p:spPr>
          <a:xfrm>
            <a:off x="3251200" y="4581236"/>
            <a:ext cx="1246909" cy="65578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CBA02AA-35C9-95DF-4CBD-2EF07443BA8B}"/>
              </a:ext>
            </a:extLst>
          </p:cNvPr>
          <p:cNvSpPr txBox="1"/>
          <p:nvPr/>
        </p:nvSpPr>
        <p:spPr>
          <a:xfrm>
            <a:off x="2976772" y="3816189"/>
            <a:ext cx="1361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 test est ok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2EB94A6-F081-F441-2947-D4427596569D}"/>
              </a:ext>
            </a:extLst>
          </p:cNvPr>
          <p:cNvSpPr txBox="1"/>
          <p:nvPr/>
        </p:nvSpPr>
        <p:spPr>
          <a:xfrm>
            <a:off x="52225" y="3875009"/>
            <a:ext cx="1510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 test est Nok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B03519-D79E-9B56-B4FF-1074A880CCA8}"/>
              </a:ext>
            </a:extLst>
          </p:cNvPr>
          <p:cNvSpPr/>
          <p:nvPr/>
        </p:nvSpPr>
        <p:spPr>
          <a:xfrm>
            <a:off x="438727" y="4581236"/>
            <a:ext cx="1246909" cy="65578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9F32502-9E5C-15D7-D32C-764947C4DF44}"/>
              </a:ext>
            </a:extLst>
          </p:cNvPr>
          <p:cNvSpPr txBox="1"/>
          <p:nvPr/>
        </p:nvSpPr>
        <p:spPr>
          <a:xfrm>
            <a:off x="3263156" y="4700124"/>
            <a:ext cx="123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fait ceci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2875FE4-BF5E-818A-7ABF-78DD23636497}"/>
              </a:ext>
            </a:extLst>
          </p:cNvPr>
          <p:cNvSpPr txBox="1"/>
          <p:nvPr/>
        </p:nvSpPr>
        <p:spPr>
          <a:xfrm>
            <a:off x="385044" y="4700124"/>
            <a:ext cx="124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fait cela</a:t>
            </a:r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AFC4AAA5-9DAD-BFAC-398F-36182D9E90FF}"/>
              </a:ext>
            </a:extLst>
          </p:cNvPr>
          <p:cNvCxnSpPr>
            <a:stCxn id="18" idx="2"/>
          </p:cNvCxnSpPr>
          <p:nvPr/>
        </p:nvCxnSpPr>
        <p:spPr>
          <a:xfrm rot="16200000" flipH="1">
            <a:off x="1399309" y="4899890"/>
            <a:ext cx="471055" cy="11453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99587859-0E3E-8C32-1E01-D2358316DA0C}"/>
              </a:ext>
            </a:extLst>
          </p:cNvPr>
          <p:cNvCxnSpPr>
            <a:stCxn id="15" idx="2"/>
          </p:cNvCxnSpPr>
          <p:nvPr/>
        </p:nvCxnSpPr>
        <p:spPr>
          <a:xfrm rot="5400000">
            <a:off x="2814468" y="4648515"/>
            <a:ext cx="471685" cy="16486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4494800-F108-9700-D2AD-493E99A2E931}"/>
              </a:ext>
            </a:extLst>
          </p:cNvPr>
          <p:cNvCxnSpPr>
            <a:cxnSpLocks/>
          </p:cNvCxnSpPr>
          <p:nvPr/>
        </p:nvCxnSpPr>
        <p:spPr>
          <a:xfrm>
            <a:off x="2322946" y="3003370"/>
            <a:ext cx="0" cy="26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F91FA068-79FA-50D6-00DF-3B40C75390C9}"/>
              </a:ext>
            </a:extLst>
          </p:cNvPr>
          <p:cNvSpPr txBox="1"/>
          <p:nvPr/>
        </p:nvSpPr>
        <p:spPr>
          <a:xfrm>
            <a:off x="838204" y="5936287"/>
            <a:ext cx="359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continue la suite des instructions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21D43E-1D83-B28B-597F-64997F4C8301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fr-FR"/>
              <a:t>Atelier N°7 PanOpto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D0D7AF6-042B-62E4-66A1-92B1CEEB615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795177D-ED57-4E70-BAEE-46FE64F2891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635644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2">
            <a:extLst>
              <a:ext uri="{FF2B5EF4-FFF2-40B4-BE49-F238E27FC236}">
                <a16:creationId xmlns:a16="http://schemas.microsoft.com/office/drawing/2014/main" id="{E5D3F347-AC14-1B27-0900-21CB72D3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203" y="1114827"/>
            <a:ext cx="1772655" cy="6431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DDBC5B9-49D5-06BE-D511-2656C80D773F}"/>
              </a:ext>
            </a:extLst>
          </p:cNvPr>
          <p:cNvSpPr txBox="1"/>
          <p:nvPr/>
        </p:nvSpPr>
        <p:spPr>
          <a:xfrm>
            <a:off x="2610858" y="1353869"/>
            <a:ext cx="248696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Symbole de la diode LED</a:t>
            </a:r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56450AA5-441E-C9CD-6B9D-0A1056921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594" y="1862577"/>
            <a:ext cx="719139" cy="100488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750AC36D-4D7F-6563-E43F-ACA1492057EB}"/>
              </a:ext>
            </a:extLst>
          </p:cNvPr>
          <p:cNvSpPr txBox="1"/>
          <p:nvPr/>
        </p:nvSpPr>
        <p:spPr>
          <a:xfrm>
            <a:off x="2348608" y="2101620"/>
            <a:ext cx="52449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Pile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233D393A-9F97-AF0F-0876-A6E9A644A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052" y="2972101"/>
            <a:ext cx="732672" cy="36815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9">
            <a:extLst>
              <a:ext uri="{FF2B5EF4-FFF2-40B4-BE49-F238E27FC236}">
                <a16:creationId xmlns:a16="http://schemas.microsoft.com/office/drawing/2014/main" id="{409E4B4F-FB52-1EAB-8048-9DB4F369C84C}"/>
              </a:ext>
            </a:extLst>
          </p:cNvPr>
          <p:cNvSpPr txBox="1"/>
          <p:nvPr/>
        </p:nvSpPr>
        <p:spPr>
          <a:xfrm>
            <a:off x="2348608" y="2887885"/>
            <a:ext cx="12296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Résistance</a:t>
            </a:r>
          </a:p>
        </p:txBody>
      </p:sp>
      <p:pic>
        <p:nvPicPr>
          <p:cNvPr id="8" name="Image 11">
            <a:extLst>
              <a:ext uri="{FF2B5EF4-FFF2-40B4-BE49-F238E27FC236}">
                <a16:creationId xmlns:a16="http://schemas.microsoft.com/office/drawing/2014/main" id="{6D22C02B-D553-A011-06F1-AE16BCE46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709" y="3607911"/>
            <a:ext cx="982074" cy="265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ZoneTexte 12">
            <a:extLst>
              <a:ext uri="{FF2B5EF4-FFF2-40B4-BE49-F238E27FC236}">
                <a16:creationId xmlns:a16="http://schemas.microsoft.com/office/drawing/2014/main" id="{D01BE1C0-38F2-DB60-CB0F-6DD390E72F06}"/>
              </a:ext>
            </a:extLst>
          </p:cNvPr>
          <p:cNvSpPr txBox="1"/>
          <p:nvPr/>
        </p:nvSpPr>
        <p:spPr>
          <a:xfrm>
            <a:off x="2271534" y="3555754"/>
            <a:ext cx="42832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BP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F3A89C0E-944C-2474-C081-B168B442E212}"/>
              </a:ext>
            </a:extLst>
          </p:cNvPr>
          <p:cNvSpPr txBox="1"/>
          <p:nvPr/>
        </p:nvSpPr>
        <p:spPr>
          <a:xfrm>
            <a:off x="838203" y="365129"/>
            <a:ext cx="10515600" cy="645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A7E15 </a:t>
            </a:r>
            <a:r>
              <a:rPr lang="fr-FR" sz="4400" b="0" i="0" u="none" strike="noStrike" kern="1200" cap="none" spc="0" baseline="0" dirty="0">
                <a:solidFill>
                  <a:srgbClr val="C00000"/>
                </a:solidFill>
                <a:uFillTx/>
                <a:latin typeface="Calibri Light"/>
              </a:rPr>
              <a:t>Glossaire électronique</a:t>
            </a:r>
          </a:p>
        </p:txBody>
      </p:sp>
      <p:pic>
        <p:nvPicPr>
          <p:cNvPr id="15" name="Image 3">
            <a:extLst>
              <a:ext uri="{FF2B5EF4-FFF2-40B4-BE49-F238E27FC236}">
                <a16:creationId xmlns:a16="http://schemas.microsoft.com/office/drawing/2014/main" id="{3FCE0D5A-7B82-50FB-F5EB-3F2BDF60A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010" y="4038337"/>
            <a:ext cx="1847846" cy="19431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ZoneTexte 14">
            <a:extLst>
              <a:ext uri="{FF2B5EF4-FFF2-40B4-BE49-F238E27FC236}">
                <a16:creationId xmlns:a16="http://schemas.microsoft.com/office/drawing/2014/main" id="{7C2CA09E-D623-81E4-F921-241A3E0FE464}"/>
              </a:ext>
            </a:extLst>
          </p:cNvPr>
          <p:cNvSpPr txBox="1"/>
          <p:nvPr/>
        </p:nvSpPr>
        <p:spPr>
          <a:xfrm>
            <a:off x="2873108" y="4640552"/>
            <a:ext cx="277210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Schéma électrique du relais</a:t>
            </a:r>
          </a:p>
        </p:txBody>
      </p:sp>
      <p:pic>
        <p:nvPicPr>
          <p:cNvPr id="17" name="Image 17">
            <a:extLst>
              <a:ext uri="{FF2B5EF4-FFF2-40B4-BE49-F238E27FC236}">
                <a16:creationId xmlns:a16="http://schemas.microsoft.com/office/drawing/2014/main" id="{62E76CB5-E3F2-A95D-CDC2-A22F156C2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5212" y="1477770"/>
            <a:ext cx="2314574" cy="16783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E48AE90C-71EC-03F0-80C8-6D6BEA4E0ADC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4038600" y="6310306"/>
            <a:ext cx="4114800" cy="365129"/>
          </a:xfrm>
        </p:spPr>
        <p:txBody>
          <a:bodyPr/>
          <a:lstStyle/>
          <a:p>
            <a:pPr lvl="0"/>
            <a:r>
              <a:rPr lang="fr-FR" dirty="0"/>
              <a:t>Atelier N°7 </a:t>
            </a:r>
            <a:r>
              <a:rPr lang="fr-FR" dirty="0" err="1"/>
              <a:t>PanOpto</a:t>
            </a:r>
            <a:endParaRPr lang="fr-FR" dirty="0"/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4C673F6C-05AD-C10D-5621-E17C0BA8EC6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795177D-ED57-4E70-BAEE-46FE64F2891D}" type="slidenum">
              <a:rPr lang="fr-FR" smtClean="0"/>
              <a:t>16</a:t>
            </a:fld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F413F405-C1DC-2B6B-CA9A-9019712E67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4110" y="3365823"/>
            <a:ext cx="2962688" cy="218152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A6E4F32-CD46-FF61-1F6B-9ECF4E34FC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5496" y="3794138"/>
            <a:ext cx="1581371" cy="143847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26ADC5-04F3-BDD8-4BF1-2FE3B1A1CF29}"/>
              </a:ext>
            </a:extLst>
          </p:cNvPr>
          <p:cNvSpPr txBox="1"/>
          <p:nvPr/>
        </p:nvSpPr>
        <p:spPr>
          <a:xfrm>
            <a:off x="896395" y="423321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Atelier N°7 Le </a:t>
            </a:r>
            <a:r>
              <a:rPr lang="fr-FR" sz="44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 Light"/>
              </a:rPr>
              <a:t>PanOpto</a:t>
            </a:r>
            <a:endParaRPr lang="fr-FR" sz="4400" b="0" i="0" u="none" strike="noStrike" kern="1200" cap="none" spc="0" baseline="0" dirty="0">
              <a:solidFill>
                <a:srgbClr val="000000"/>
              </a:solidFill>
              <a:uFillTx/>
              <a:latin typeface="Calibri Ligh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07B1F8-9AD2-931B-A63F-7EB1B036CA15}"/>
              </a:ext>
            </a:extLst>
          </p:cNvPr>
          <p:cNvSpPr txBox="1"/>
          <p:nvPr/>
        </p:nvSpPr>
        <p:spPr>
          <a:xfrm>
            <a:off x="838200" y="1834863"/>
            <a:ext cx="10515600" cy="43513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C00000"/>
                </a:solidFill>
                <a:uFillTx/>
                <a:latin typeface="Calibri"/>
              </a:rPr>
              <a:t>Etape </a:t>
            </a:r>
            <a:r>
              <a:rPr lang="fr-FR" kern="0" dirty="0">
                <a:solidFill>
                  <a:srgbClr val="C00000"/>
                </a:solidFill>
                <a:latin typeface="Calibri"/>
              </a:rPr>
              <a:t>1</a:t>
            </a:r>
            <a:r>
              <a:rPr lang="fr-FR" sz="1800" b="0" i="0" u="none" strike="noStrike" kern="1200" cap="none" spc="0" baseline="0" dirty="0">
                <a:solidFill>
                  <a:srgbClr val="C00000"/>
                </a:solidFill>
                <a:uFillTx/>
                <a:latin typeface="Calibri"/>
              </a:rPr>
              <a:t> Le servomoteur 360°</a:t>
            </a:r>
            <a:endParaRPr lang="fr-FR" sz="1800" b="0" i="0" u="none" strike="noStrike" kern="0" cap="none" spc="0" baseline="0" dirty="0">
              <a:solidFill>
                <a:srgbClr val="C00000"/>
              </a:solidFill>
              <a:uFillTx/>
              <a:latin typeface="Calibri"/>
            </a:endParaRP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C00000"/>
                </a:solidFill>
                <a:uFillTx/>
                <a:latin typeface="Calibri"/>
              </a:rPr>
              <a:t>Etape 2 Le rapport cyclique, vitesse et sens de rotation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C00000"/>
                </a:solidFill>
                <a:uFillTx/>
                <a:latin typeface="Calibri"/>
              </a:rPr>
              <a:t>Etape 4 L’</a:t>
            </a:r>
            <a:r>
              <a:rPr lang="fr-FR" sz="1800" b="0" i="0" u="none" strike="noStrike" kern="1200" cap="none" spc="0" baseline="0" dirty="0" err="1">
                <a:solidFill>
                  <a:srgbClr val="C00000"/>
                </a:solidFill>
                <a:uFillTx/>
                <a:latin typeface="Calibri"/>
              </a:rPr>
              <a:t>opto</a:t>
            </a:r>
            <a:r>
              <a:rPr lang="fr-FR" sz="1800" b="0" i="0" u="none" strike="noStrike" kern="1200" cap="none" spc="0" baseline="0" dirty="0">
                <a:solidFill>
                  <a:srgbClr val="C00000"/>
                </a:solidFill>
                <a:uFillTx/>
                <a:latin typeface="Calibri"/>
              </a:rPr>
              <a:t>-interrupteur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</a:t>
            </a:r>
            <a:r>
              <a:rPr lang="fr-FR" kern="0" dirty="0">
                <a:solidFill>
                  <a:srgbClr val="7030A0"/>
                </a:solidFill>
                <a:latin typeface="Calibri"/>
              </a:rPr>
              <a:t>5</a:t>
            </a: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 </a:t>
            </a:r>
            <a:r>
              <a:rPr lang="fr-FR" kern="0" dirty="0">
                <a:solidFill>
                  <a:srgbClr val="7030A0"/>
                </a:solidFill>
                <a:latin typeface="Calibri"/>
              </a:rPr>
              <a:t>C</a:t>
            </a: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âblage de l’</a:t>
            </a:r>
            <a:r>
              <a:rPr lang="fr-FR" sz="1800" b="0" i="0" u="none" strike="noStrike" kern="0" cap="none" spc="0" baseline="0" dirty="0" err="1">
                <a:solidFill>
                  <a:srgbClr val="7030A0"/>
                </a:solidFill>
                <a:uFillTx/>
                <a:latin typeface="Calibri"/>
              </a:rPr>
              <a:t>opto</a:t>
            </a: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-interrupteur et du servo-moteur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6 L’objectif du </a:t>
            </a:r>
            <a:r>
              <a:rPr lang="fr-FR" sz="1800" b="0" i="0" u="none" strike="noStrike" kern="0" cap="none" spc="0" baseline="0" dirty="0" err="1">
                <a:solidFill>
                  <a:srgbClr val="7030A0"/>
                </a:solidFill>
                <a:uFillTx/>
                <a:latin typeface="Calibri"/>
              </a:rPr>
              <a:t>PanOpto</a:t>
            </a:r>
            <a:endParaRPr lang="fr-FR" sz="1800" b="0" i="0" u="none" strike="noStrike" kern="0" cap="none" spc="0" baseline="0" dirty="0">
              <a:solidFill>
                <a:srgbClr val="7030A0"/>
              </a:solidFill>
              <a:uFillTx/>
              <a:latin typeface="Calibri"/>
            </a:endParaRP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7 Logiciel de commande ½</a:t>
            </a:r>
          </a:p>
          <a:p>
            <a:pPr lvl="1">
              <a:lnSpc>
                <a:spcPct val="60000"/>
              </a:lnSpc>
              <a:spcBef>
                <a:spcPts val="500"/>
              </a:spcBef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</a:t>
            </a:r>
            <a:r>
              <a:rPr lang="fr-FR" sz="16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 </a:t>
            </a:r>
            <a:r>
              <a:rPr lang="fr-FR" sz="1600" kern="0" dirty="0">
                <a:solidFill>
                  <a:srgbClr val="7030A0"/>
                </a:solidFill>
                <a:latin typeface="Calibri"/>
              </a:rPr>
              <a:t>8</a:t>
            </a:r>
            <a:r>
              <a:rPr lang="fr-FR" sz="16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 </a:t>
            </a: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Logiciel de commande 2/2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</a:t>
            </a:r>
            <a:r>
              <a:rPr lang="fr-FR" kern="0" dirty="0">
                <a:solidFill>
                  <a:srgbClr val="7030A0"/>
                </a:solidFill>
                <a:latin typeface="Calibri"/>
              </a:rPr>
              <a:t>9</a:t>
            </a: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 Les fonctions du module PWM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7030A0"/>
                </a:solidFill>
                <a:uFillTx/>
                <a:latin typeface="Calibri"/>
              </a:rPr>
              <a:t>Etape 10 Les fonctions du module time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11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 Glossaire informatique1</a:t>
            </a:r>
            <a:endParaRPr lang="fr-FR" sz="1800" b="0" i="0" u="none" strike="noStrike" kern="0" cap="none" spc="0" baseline="0" dirty="0">
              <a:solidFill>
                <a:srgbClr val="7030A0"/>
              </a:solidFill>
              <a:uFillTx/>
              <a:latin typeface="Calibri"/>
            </a:endParaRP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12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 Glossaire informatique2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13 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Glossaire informatique3</a:t>
            </a:r>
          </a:p>
          <a:p>
            <a:pPr lvl="1">
              <a:lnSpc>
                <a:spcPct val="60000"/>
              </a:lnSpc>
              <a:spcBef>
                <a:spcPts val="500"/>
              </a:spcBef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14 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Glossaire informatique4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Etape 15 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Glossaire électronique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D84FDD-F131-F020-0C7C-C57F3DA28F47}"/>
              </a:ext>
            </a:extLst>
          </p:cNvPr>
          <p:cNvSpPr txBox="1"/>
          <p:nvPr/>
        </p:nvSpPr>
        <p:spPr>
          <a:xfrm>
            <a:off x="1106058" y="365128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A7E2    le servomoteur  360°</a:t>
            </a:r>
            <a:endParaRPr lang="fr-FR" sz="4400" b="0" i="0" u="none" strike="noStrike" kern="1200" cap="none" spc="0" baseline="0" dirty="0">
              <a:solidFill>
                <a:srgbClr val="C00000"/>
              </a:solidFill>
              <a:uFillTx/>
              <a:latin typeface="Calibri Ligh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6998E07-1F66-1F6C-3125-D96A50D93A3B}"/>
              </a:ext>
            </a:extLst>
          </p:cNvPr>
          <p:cNvGrpSpPr/>
          <p:nvPr/>
        </p:nvGrpSpPr>
        <p:grpSpPr>
          <a:xfrm>
            <a:off x="8613203" y="1831102"/>
            <a:ext cx="3140360" cy="3057525"/>
            <a:chOff x="8201890" y="1267684"/>
            <a:chExt cx="3140360" cy="3057525"/>
          </a:xfrm>
        </p:grpSpPr>
        <p:pic>
          <p:nvPicPr>
            <p:cNvPr id="4" name="Image 4" descr="360&#10;">
              <a:extLst>
                <a:ext uri="{FF2B5EF4-FFF2-40B4-BE49-F238E27FC236}">
                  <a16:creationId xmlns:a16="http://schemas.microsoft.com/office/drawing/2014/main" id="{33252B18-4A7D-7312-ABDF-F3A265E5E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41875" y="1267684"/>
              <a:ext cx="3000375" cy="305752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F2CC6DF3-0560-F911-3E2A-015DD0DABA7F}"/>
                </a:ext>
              </a:extLst>
            </p:cNvPr>
            <p:cNvSpPr/>
            <p:nvPr/>
          </p:nvSpPr>
          <p:spPr>
            <a:xfrm>
              <a:off x="8201890" y="1682460"/>
              <a:ext cx="775856" cy="6301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360°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A252CA76-98B9-FC8D-9B00-31494A7D2D48}"/>
              </a:ext>
            </a:extLst>
          </p:cNvPr>
          <p:cNvSpPr txBox="1"/>
          <p:nvPr/>
        </p:nvSpPr>
        <p:spPr>
          <a:xfrm>
            <a:off x="960581" y="1120676"/>
            <a:ext cx="63525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Nous avons vu le servo moteur 180° où l’on donnait un angle</a:t>
            </a:r>
          </a:p>
          <a:p>
            <a:r>
              <a:rPr lang="fr-FR" dirty="0"/>
              <a:t>et il y allait et maintenait la position.</a:t>
            </a:r>
          </a:p>
          <a:p>
            <a:r>
              <a:rPr lang="fr-FR" dirty="0"/>
              <a:t>Pour un  servo-moteur 360° on va lui donner une consigne vitesse</a:t>
            </a:r>
          </a:p>
          <a:p>
            <a:r>
              <a:rPr lang="fr-FR" dirty="0"/>
              <a:t>et il va tourner à cette vitesse. Suivant la valeur de cette vitesse,</a:t>
            </a:r>
          </a:p>
          <a:p>
            <a:r>
              <a:rPr lang="fr-FR" dirty="0"/>
              <a:t>il va tourner dans un sens ou dans l’autre ou s’arrêter.</a:t>
            </a:r>
          </a:p>
          <a:p>
            <a:r>
              <a:rPr lang="fr-FR" dirty="0"/>
              <a:t>On va toujours utiliser le PWM</a:t>
            </a:r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3B7EAC1-0575-669D-CC9D-D164A5D172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078"/>
          <a:stretch/>
        </p:blipFill>
        <p:spPr>
          <a:xfrm>
            <a:off x="849750" y="2862198"/>
            <a:ext cx="7652622" cy="32500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EDC9633-6D7C-082E-ADA9-E0C433937153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fr-FR"/>
              <a:t>Atelier N°7 PanOpto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5F8B448-DDE5-2202-3DE2-D619CDF9604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795177D-ED57-4E70-BAEE-46FE64F2891D}" type="slidenum">
              <a:rPr lang="fr-FR" smtClean="0"/>
              <a:t>3</a:t>
            </a:fld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8EA0012D-62E1-9AE2-A314-16FDB47F0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57" y="3329122"/>
            <a:ext cx="3057952" cy="86689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926D706-677B-150C-5E6C-0BBA3D3E5811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A7E3 </a:t>
            </a:r>
            <a:r>
              <a:rPr lang="fr-FR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Rapport cyclique, vitesse et sens du SG90 360°</a:t>
            </a:r>
            <a:endParaRPr lang="fr-FR" sz="3200" b="0" i="0" u="none" strike="noStrike" kern="1200" cap="none" spc="0" baseline="0" dirty="0">
              <a:solidFill>
                <a:srgbClr val="000000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FBC735A-4901-EEDB-C60B-D7F4DDB50BA0}"/>
              </a:ext>
            </a:extLst>
          </p:cNvPr>
          <p:cNvSpPr txBox="1"/>
          <p:nvPr/>
        </p:nvSpPr>
        <p:spPr>
          <a:xfrm>
            <a:off x="2797102" y="1004134"/>
            <a:ext cx="6208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fonction de la largeur du  « créneau » ou du rapport cyclique,</a:t>
            </a:r>
          </a:p>
          <a:p>
            <a:r>
              <a:rPr lang="fr-FR" dirty="0"/>
              <a:t>le servo-moteur va aller +/- vite et changer de sens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D0C037-A01F-58FE-1948-2EA3C7195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163" y="5292148"/>
            <a:ext cx="2934109" cy="131463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32A8838-4217-14B4-6BEC-BAE8307FF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499" y="1762116"/>
            <a:ext cx="3115110" cy="933580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73532E9D-6B25-0DE9-CC67-AF209B508328}"/>
              </a:ext>
            </a:extLst>
          </p:cNvPr>
          <p:cNvSpPr txBox="1"/>
          <p:nvPr/>
        </p:nvSpPr>
        <p:spPr>
          <a:xfrm>
            <a:off x="4474067" y="3473860"/>
            <a:ext cx="4711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Arrêt:  rapport cyclique 7,5%, </a:t>
            </a:r>
          </a:p>
          <a:p>
            <a:r>
              <a:rPr lang="fr-FR" dirty="0"/>
              <a:t>l’instruction : Cde_servo.duty_u16(4800 à 5000)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50DAD75-7F5C-0B0F-D47F-86221016BC37}"/>
              </a:ext>
            </a:extLst>
          </p:cNvPr>
          <p:cNvSpPr txBox="1"/>
          <p:nvPr/>
        </p:nvSpPr>
        <p:spPr>
          <a:xfrm>
            <a:off x="4102966" y="1821867"/>
            <a:ext cx="7381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Sens rotation des aiguilles d’une montre vu de dessus, va de plus en plus vite</a:t>
            </a:r>
          </a:p>
          <a:p>
            <a:r>
              <a:rPr lang="fr-FR" dirty="0"/>
              <a:t>Au fur et à mesure que l’on diminue le rapport cyclique, </a:t>
            </a:r>
          </a:p>
          <a:p>
            <a:r>
              <a:rPr lang="fr-FR" dirty="0"/>
              <a:t>  l’instruction: Cde_servo.duty_u16(3500 à 4800)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8A184031-9B2B-993B-8FE0-7ABB94AEF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429" y="5136662"/>
            <a:ext cx="1508546" cy="333422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721A5D6C-1720-33DD-642B-09D66C2AB9DD}"/>
              </a:ext>
            </a:extLst>
          </p:cNvPr>
          <p:cNvSpPr txBox="1"/>
          <p:nvPr/>
        </p:nvSpPr>
        <p:spPr>
          <a:xfrm>
            <a:off x="4395571" y="5368804"/>
            <a:ext cx="722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Rotation en sens opposé de plus en plus vite, le rapport cyclique augmente </a:t>
            </a:r>
          </a:p>
          <a:p>
            <a:r>
              <a:rPr lang="fr-FR" dirty="0"/>
              <a:t>Il est &gt; 7,5%, Cde_servo.duty_u16(5000 à 6500)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B55604A-94C4-036C-96BA-24A8C1B6C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657" y="4186792"/>
            <a:ext cx="1676634" cy="37152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40AB0A1-DC1F-6D33-6BBE-664349242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067" y="2674631"/>
            <a:ext cx="1676634" cy="371527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D035B5D-599B-F06F-F437-75F25F39823A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fr-FR"/>
              <a:t>Atelier N°7 PanOpto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826906-EDD3-2532-9D1E-C080A474633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795177D-ED57-4E70-BAEE-46FE64F2891D}" type="slidenum">
              <a:rPr lang="fr-FR" smtClean="0"/>
              <a:t>4</a:t>
            </a:fld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536C7-F236-891A-A0F1-94E389BD4307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A7E4  </a:t>
            </a:r>
            <a:r>
              <a:rPr lang="fr-FR" sz="4400" b="0" i="0" u="none" strike="noStrike" kern="1200" cap="none" spc="0" baseline="0" dirty="0">
                <a:solidFill>
                  <a:srgbClr val="C00000"/>
                </a:solidFill>
                <a:uFillTx/>
                <a:latin typeface="Calibri Light"/>
              </a:rPr>
              <a:t>L’</a:t>
            </a:r>
            <a:r>
              <a:rPr lang="fr-FR" sz="4400" b="0" i="0" u="none" strike="noStrike" kern="1200" cap="none" spc="0" baseline="0" dirty="0" err="1">
                <a:solidFill>
                  <a:srgbClr val="C00000"/>
                </a:solidFill>
                <a:uFillTx/>
                <a:latin typeface="Calibri Light"/>
              </a:rPr>
              <a:t>opto</a:t>
            </a:r>
            <a:r>
              <a:rPr lang="fr-FR" sz="4400" b="0" i="0" u="none" strike="noStrike" kern="1200" cap="none" spc="0" baseline="0" dirty="0">
                <a:solidFill>
                  <a:srgbClr val="C00000"/>
                </a:solidFill>
                <a:uFillTx/>
                <a:latin typeface="Calibri Light"/>
              </a:rPr>
              <a:t>-interrupteur</a:t>
            </a:r>
            <a:endParaRPr lang="fr-FR" sz="2000" i="0" u="none" strike="noStrike" kern="1200" cap="none" spc="0" baseline="0" dirty="0">
              <a:solidFill>
                <a:srgbClr val="C00000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AEA8762-4863-7AA3-38B5-74DC63E9B581}"/>
              </a:ext>
            </a:extLst>
          </p:cNvPr>
          <p:cNvSpPr txBox="1"/>
          <p:nvPr/>
        </p:nvSpPr>
        <p:spPr>
          <a:xfrm>
            <a:off x="838203" y="1394691"/>
            <a:ext cx="110929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C’est une diode infra-rouge qui va émettre en face d’un phototransistor</a:t>
            </a:r>
          </a:p>
          <a:p>
            <a:r>
              <a:rPr lang="fr-FR" dirty="0"/>
              <a:t>sensible à l’infra-rouge. Entre ces deux éléments un obstacle vient couper</a:t>
            </a:r>
          </a:p>
          <a:p>
            <a:r>
              <a:rPr lang="fr-FR" dirty="0"/>
              <a:t>le faisceau et la détection se fait.</a:t>
            </a:r>
          </a:p>
          <a:p>
            <a:r>
              <a:rPr lang="fr-FR" dirty="0"/>
              <a:t>Ce composant se présente sous la forme d’une fourche ou un U, on vient couper le faisceau entre les deux branches.</a:t>
            </a:r>
          </a:p>
          <a:p>
            <a:r>
              <a:rPr lang="fr-FR" dirty="0"/>
              <a:t>On aura un signal qui va varier entre 0 et 5V sur le fil de sortie</a:t>
            </a:r>
          </a:p>
          <a:p>
            <a:r>
              <a:rPr lang="fr-FR" dirty="0"/>
              <a:t>Comme l’on va utiliser des capteurs issus de la récupération de vieilles imprimantes , ils ne sont pas tous pareils.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8B0949A-F935-454A-1786-093F74A5674B}"/>
              </a:ext>
            </a:extLst>
          </p:cNvPr>
          <p:cNvSpPr txBox="1"/>
          <p:nvPr/>
        </p:nvSpPr>
        <p:spPr>
          <a:xfrm>
            <a:off x="4541653" y="3377720"/>
            <a:ext cx="60905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 fils séparés</a:t>
            </a:r>
          </a:p>
          <a:p>
            <a:r>
              <a:rPr lang="fr-FR" dirty="0"/>
              <a:t>Rouge=  5V</a:t>
            </a:r>
          </a:p>
          <a:p>
            <a:r>
              <a:rPr lang="fr-FR" dirty="0"/>
              <a:t>Noir = Masse, moins</a:t>
            </a:r>
          </a:p>
          <a:p>
            <a:r>
              <a:rPr lang="fr-FR" dirty="0"/>
              <a:t>Orange ou jaune= Sortie vers entrée Pin GPIO </a:t>
            </a:r>
          </a:p>
          <a:p>
            <a:r>
              <a:rPr lang="fr-FR" dirty="0"/>
              <a:t>		et une résistance de 4,5KOhms reliée au 5V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F2DE0E-0754-C20B-8F36-3D684032F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0" t="26297" r="10388" b="24154"/>
          <a:stretch/>
        </p:blipFill>
        <p:spPr>
          <a:xfrm>
            <a:off x="926523" y="4600398"/>
            <a:ext cx="2418078" cy="168131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9569099-F5A1-B747-5A59-AD82E00DF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1" t="34882" r="18215" b="31717"/>
          <a:stretch/>
        </p:blipFill>
        <p:spPr>
          <a:xfrm>
            <a:off x="926523" y="3149017"/>
            <a:ext cx="2673927" cy="120132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8BC52DE-045E-8290-DABE-62C7B6CF6545}"/>
              </a:ext>
            </a:extLst>
          </p:cNvPr>
          <p:cNvSpPr txBox="1"/>
          <p:nvPr/>
        </p:nvSpPr>
        <p:spPr>
          <a:xfrm>
            <a:off x="3610724" y="4880542"/>
            <a:ext cx="312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Gaine rouge englobant les 3 fils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4112958-5977-3019-254B-9E2D7E507A1A}"/>
              </a:ext>
            </a:extLst>
          </p:cNvPr>
          <p:cNvSpPr txBox="1"/>
          <p:nvPr/>
        </p:nvSpPr>
        <p:spPr>
          <a:xfrm>
            <a:off x="3429380" y="5342206"/>
            <a:ext cx="8557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Rouge=   va à une résistance de 390 Ohms puis sur le 5V</a:t>
            </a:r>
          </a:p>
          <a:p>
            <a:r>
              <a:rPr lang="fr-FR" dirty="0"/>
              <a:t>Noir = Masse, moins</a:t>
            </a:r>
          </a:p>
          <a:p>
            <a:r>
              <a:rPr lang="fr-FR" dirty="0"/>
              <a:t>Orange ou jaune= Sortie vers entrée Pin GPIO et une résistance de 4,5KOhms reliée au 5V</a:t>
            </a:r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4B3F0E32-1ADF-F486-C8E3-DE103E618262}"/>
              </a:ext>
            </a:extLst>
          </p:cNvPr>
          <p:cNvCxnSpPr>
            <a:stCxn id="7" idx="1"/>
          </p:cNvCxnSpPr>
          <p:nvPr/>
        </p:nvCxnSpPr>
        <p:spPr>
          <a:xfrm rot="10800000" flipV="1">
            <a:off x="1403928" y="5065207"/>
            <a:ext cx="2206797" cy="398101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8A281B7C-8A34-FC0E-E79C-A39B6B9CB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76" t="37354" r="34188" b="28234"/>
          <a:stretch/>
        </p:blipFill>
        <p:spPr>
          <a:xfrm rot="5400000">
            <a:off x="8770011" y="363467"/>
            <a:ext cx="1339859" cy="2384581"/>
          </a:xfrm>
          <a:prstGeom prst="rect">
            <a:avLst/>
          </a:prstGeom>
        </p:spPr>
      </p:pic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6B2D800-0CA4-A39D-A1CC-687A29F53A9B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fr-FR"/>
              <a:t>Atelier N°7 PanOpto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80C9EC8-493D-11CB-AE9B-CF613180F31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795177D-ED57-4E70-BAEE-46FE64F2891D}" type="slidenum">
              <a:rPr lang="fr-FR" smtClean="0"/>
              <a:t>5</a:t>
            </a:fld>
            <a:endParaRPr lang="fr-FR"/>
          </a:p>
        </p:txBody>
      </p: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25F1D64D-1060-7A05-DCA5-0C5F6E147546}"/>
              </a:ext>
            </a:extLst>
          </p:cNvPr>
          <p:cNvCxnSpPr>
            <a:cxnSpLocks/>
          </p:cNvCxnSpPr>
          <p:nvPr/>
        </p:nvCxnSpPr>
        <p:spPr>
          <a:xfrm rot="10800000">
            <a:off x="2263487" y="3371432"/>
            <a:ext cx="2278166" cy="242395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FB0A9298-CAA4-63B0-217C-610257BB59E5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A7E5  </a:t>
            </a:r>
            <a:r>
              <a:rPr lang="fr-FR" sz="4400" b="0" i="0" u="none" strike="noStrike" kern="1200" cap="none" spc="0" baseline="0" dirty="0">
                <a:solidFill>
                  <a:srgbClr val="C00000"/>
                </a:solidFill>
                <a:uFillTx/>
                <a:latin typeface="Calibri Light"/>
              </a:rPr>
              <a:t>Le câblage du servo-moteur et </a:t>
            </a:r>
            <a:r>
              <a:rPr lang="fr-FR" sz="4400" b="0" i="0" u="none" strike="noStrike" kern="1200" cap="none" spc="0" baseline="0" dirty="0" err="1">
                <a:solidFill>
                  <a:srgbClr val="C00000"/>
                </a:solidFill>
                <a:uFillTx/>
                <a:latin typeface="Calibri Light"/>
              </a:rPr>
              <a:t>opto</a:t>
            </a:r>
            <a:r>
              <a:rPr lang="fr-FR" sz="4400" b="0" i="0" u="none" strike="noStrike" kern="1200" cap="none" spc="0" baseline="0" dirty="0">
                <a:solidFill>
                  <a:srgbClr val="C00000"/>
                </a:solidFill>
                <a:uFillTx/>
                <a:latin typeface="Calibri Light"/>
              </a:rPr>
              <a:t>-		    interrupteur</a:t>
            </a:r>
            <a:endParaRPr lang="fr-FR" sz="4400" b="0" i="0" u="none" strike="noStrike" kern="1200" cap="none" spc="0" baseline="0" dirty="0">
              <a:solidFill>
                <a:srgbClr val="C00000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2C47E98B-6EAE-D80A-71A6-6F87FBFEB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98" y="1430907"/>
            <a:ext cx="10785987" cy="448986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E345C54-649B-3F8C-AE04-67EF40704C59}"/>
              </a:ext>
            </a:extLst>
          </p:cNvPr>
          <p:cNvSpPr txBox="1"/>
          <p:nvPr/>
        </p:nvSpPr>
        <p:spPr>
          <a:xfrm>
            <a:off x="4442691" y="5907575"/>
            <a:ext cx="5951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Attention ne pas brancher avant validation par le responsable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A64360-E9BC-5035-630E-F0A4D01CC6BD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fr-FR"/>
              <a:t>Atelier N°7 PanOpto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F7D69D1-3739-85CA-CB92-74AED112CF4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795177D-ED57-4E70-BAEE-46FE64F2891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741131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AEB75-D80B-B3DC-6B81-8F538D245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6DBFD7AA-7021-7AB8-7B72-F788ACEF4192}"/>
              </a:ext>
            </a:extLst>
          </p:cNvPr>
          <p:cNvSpPr txBox="1"/>
          <p:nvPr/>
        </p:nvSpPr>
        <p:spPr>
          <a:xfrm>
            <a:off x="838200" y="337420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A7E6  </a:t>
            </a:r>
            <a:r>
              <a:rPr lang="fr-FR" sz="4400" b="0" i="0" u="none" strike="noStrike" kern="1200" cap="none" spc="0" baseline="0" dirty="0">
                <a:solidFill>
                  <a:srgbClr val="C00000"/>
                </a:solidFill>
                <a:uFillTx/>
                <a:latin typeface="Calibri Light"/>
              </a:rPr>
              <a:t>L’objectifs du </a:t>
            </a:r>
            <a:r>
              <a:rPr lang="fr-FR" sz="4400" b="0" i="0" u="none" strike="noStrike" kern="1200" cap="none" spc="0" baseline="0" dirty="0" err="1">
                <a:solidFill>
                  <a:srgbClr val="C00000"/>
                </a:solidFill>
                <a:uFillTx/>
                <a:latin typeface="Calibri Light"/>
              </a:rPr>
              <a:t>PanOpto</a:t>
            </a:r>
            <a:endParaRPr lang="fr-FR" sz="4400" b="0" i="0" u="none" strike="noStrike" kern="1200" cap="none" spc="0" baseline="0" dirty="0">
              <a:solidFill>
                <a:srgbClr val="C00000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7B3258F-6375-B41E-720F-E7882CB8B28A}"/>
              </a:ext>
            </a:extLst>
          </p:cNvPr>
          <p:cNvSpPr txBox="1"/>
          <p:nvPr/>
        </p:nvSpPr>
        <p:spPr>
          <a:xfrm>
            <a:off x="669906" y="1038978"/>
            <a:ext cx="107539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L’objectif est d’utiliser un servo 360°,donc asservissement en vitesse, d’utiliser un </a:t>
            </a:r>
            <a:r>
              <a:rPr lang="fr-FR" dirty="0" err="1"/>
              <a:t>opto</a:t>
            </a:r>
            <a:r>
              <a:rPr lang="fr-FR" dirty="0"/>
              <a:t>-interrupteur IR</a:t>
            </a:r>
          </a:p>
          <a:p>
            <a:r>
              <a:rPr lang="fr-FR" dirty="0"/>
              <a:t>pour détecter le passage d’un disque ajouré. Ici ce sera un disque avec ¼ de la surface vide donc le faisceau IR</a:t>
            </a:r>
          </a:p>
          <a:p>
            <a:r>
              <a:rPr lang="fr-FR" dirty="0"/>
              <a:t> ne sera pas coupé pendant ¼ de tour. Dès détection on va allumer une LED pour vérifier la prise en compte de la</a:t>
            </a:r>
          </a:p>
          <a:p>
            <a:r>
              <a:rPr lang="fr-FR" dirty="0"/>
              <a:t>détection.</a:t>
            </a:r>
          </a:p>
          <a:p>
            <a:r>
              <a:rPr lang="fr-FR" dirty="0"/>
              <a:t>Par la suite on pourra faire varier la vitesse du servo-moteur et on verra que la LED clignote plus ou moins vite.</a:t>
            </a:r>
          </a:p>
          <a:p>
            <a:r>
              <a:rPr lang="fr-FR" dirty="0"/>
              <a:t>On pourra compter les tours et en déduire la vitesse de rotation.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D25A089-820B-0109-CDFD-9386700983F8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fr-FR"/>
              <a:t>Atelier N°7 PanOpto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92A4E5-5895-0236-6163-A9779309199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795177D-ED57-4E70-BAEE-46FE64F2891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219669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E2B881-2A70-0FDA-990D-9D0CB1F15820}"/>
              </a:ext>
            </a:extLst>
          </p:cNvPr>
          <p:cNvSpPr txBox="1"/>
          <p:nvPr/>
        </p:nvSpPr>
        <p:spPr>
          <a:xfrm>
            <a:off x="838203" y="365129"/>
            <a:ext cx="10679542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A7E7 </a:t>
            </a:r>
            <a:r>
              <a:rPr lang="fr-FR" sz="3200" b="0" i="0" u="none" strike="noStrike" kern="1200" cap="none" spc="0" baseline="0" dirty="0">
                <a:solidFill>
                  <a:srgbClr val="0070C0"/>
                </a:solidFill>
                <a:uFillTx/>
                <a:latin typeface="Calibri Light"/>
              </a:rPr>
              <a:t>Commande du </a:t>
            </a:r>
            <a:r>
              <a:rPr lang="fr-FR" sz="3200" b="0" i="0" u="none" strike="noStrike" kern="1200" cap="none" spc="0" baseline="0" dirty="0" err="1">
                <a:solidFill>
                  <a:srgbClr val="0070C0"/>
                </a:solidFill>
                <a:uFillTx/>
                <a:latin typeface="Calibri Light"/>
              </a:rPr>
              <a:t>PanOpto</a:t>
            </a:r>
            <a:r>
              <a:rPr lang="fr-FR" sz="3200" b="0" i="0" u="none" strike="noStrike" kern="1200" cap="none" spc="0" baseline="0" dirty="0">
                <a:solidFill>
                  <a:srgbClr val="0070C0"/>
                </a:solidFill>
                <a:uFillTx/>
                <a:latin typeface="Calibri Light"/>
              </a:rPr>
              <a:t> 1/2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BA3B3EF-8B3A-734C-BC67-6BF63EF54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18" y="1056643"/>
            <a:ext cx="8857672" cy="5436228"/>
          </a:xfrm>
          <a:prstGeom prst="rect">
            <a:avLst/>
          </a:prstGeo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4EA0EB-0F70-486F-818E-694E99B91323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fr-FR"/>
              <a:t>Atelier N°7 PanOpto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54316C-8242-8C47-ED9F-B6F579A984C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795177D-ED57-4E70-BAEE-46FE64F2891D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0FA591-C9DE-04F0-AB79-C9F4A5E6E228}"/>
              </a:ext>
            </a:extLst>
          </p:cNvPr>
          <p:cNvSpPr txBox="1"/>
          <p:nvPr/>
        </p:nvSpPr>
        <p:spPr>
          <a:xfrm>
            <a:off x="838203" y="365129"/>
            <a:ext cx="10679542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A7E8 </a:t>
            </a:r>
            <a:r>
              <a:rPr lang="fr-FR" sz="3200" b="0" i="0" u="none" strike="noStrike" kern="1200" cap="none" spc="0" baseline="0" dirty="0">
                <a:solidFill>
                  <a:srgbClr val="0070C0"/>
                </a:solidFill>
                <a:uFillTx/>
                <a:latin typeface="Calibri Light"/>
              </a:rPr>
              <a:t>Commande du </a:t>
            </a:r>
            <a:r>
              <a:rPr lang="fr-FR" sz="3200" b="0" i="0" u="none" strike="noStrike" kern="1200" cap="none" spc="0" baseline="0" dirty="0" err="1">
                <a:solidFill>
                  <a:srgbClr val="0070C0"/>
                </a:solidFill>
                <a:uFillTx/>
                <a:latin typeface="Calibri Light"/>
              </a:rPr>
              <a:t>PanOpto</a:t>
            </a:r>
            <a:r>
              <a:rPr lang="fr-FR" sz="3200" b="0" i="0" u="none" strike="noStrike" kern="1200" cap="none" spc="0" baseline="0" dirty="0">
                <a:solidFill>
                  <a:srgbClr val="0070C0"/>
                </a:solidFill>
                <a:uFillTx/>
                <a:latin typeface="Calibri Light"/>
              </a:rPr>
              <a:t> 2/2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FC6A841-75E4-3759-AB19-EA3E5A46A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54" y="1623068"/>
            <a:ext cx="10363200" cy="3802626"/>
          </a:xfrm>
          <a:prstGeom prst="rect">
            <a:avLst/>
          </a:prstGeom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3FD0DA-A9F3-2CA0-BFE3-15521EAC033F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fr-FR"/>
              <a:t>Atelier N°7 PanOpto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07B766-55A8-CD84-BB32-DF8B263720F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C795177D-ED57-4E70-BAEE-46FE64F2891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10578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4279</TotalTime>
  <Words>1657</Words>
  <Application>Microsoft Office PowerPoint</Application>
  <PresentationFormat>Grand écran</PresentationFormat>
  <Paragraphs>196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inter</vt:lpstr>
      <vt:lpstr>Tahoma</vt:lpstr>
      <vt:lpstr>Thème Office</vt:lpstr>
      <vt:lpstr>Atelier Raspi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Atelier Raspi</dc:title>
  <dc:creator>Phil</dc:creator>
  <cp:lastModifiedBy>PE</cp:lastModifiedBy>
  <cp:revision>22</cp:revision>
  <cp:lastPrinted>2025-04-08T15:28:31Z</cp:lastPrinted>
  <dcterms:created xsi:type="dcterms:W3CDTF">2023-09-14T15:48:25Z</dcterms:created>
  <dcterms:modified xsi:type="dcterms:W3CDTF">2025-04-08T15:28:38Z</dcterms:modified>
</cp:coreProperties>
</file>